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2"/>
  </p:sldMasterIdLst>
  <p:notesMasterIdLst>
    <p:notesMasterId r:id="rId24"/>
  </p:notesMasterIdLst>
  <p:handoutMasterIdLst>
    <p:handoutMasterId r:id="rId25"/>
  </p:handoutMasterIdLst>
  <p:sldIdLst>
    <p:sldId id="269" r:id="rId3"/>
    <p:sldId id="289" r:id="rId4"/>
    <p:sldId id="290" r:id="rId5"/>
    <p:sldId id="281" r:id="rId6"/>
    <p:sldId id="297" r:id="rId7"/>
    <p:sldId id="283" r:id="rId8"/>
    <p:sldId id="291" r:id="rId9"/>
    <p:sldId id="284" r:id="rId10"/>
    <p:sldId id="292" r:id="rId11"/>
    <p:sldId id="270" r:id="rId12"/>
    <p:sldId id="295" r:id="rId13"/>
    <p:sldId id="296" r:id="rId14"/>
    <p:sldId id="274" r:id="rId15"/>
    <p:sldId id="285" r:id="rId16"/>
    <p:sldId id="286" r:id="rId17"/>
    <p:sldId id="288" r:id="rId18"/>
    <p:sldId id="282" r:id="rId19"/>
    <p:sldId id="298" r:id="rId20"/>
    <p:sldId id="300" r:id="rId21"/>
    <p:sldId id="293" r:id="rId22"/>
    <p:sldId id="29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ECF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9" autoAdjust="0"/>
    <p:restoredTop sz="94660"/>
  </p:normalViewPr>
  <p:slideViewPr>
    <p:cSldViewPr>
      <p:cViewPr varScale="1">
        <p:scale>
          <a:sx n="72" d="100"/>
          <a:sy n="72" d="100"/>
        </p:scale>
        <p:origin x="54" y="13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1" d="100"/>
          <a:sy n="61" d="100"/>
        </p:scale>
        <p:origin x="2742" y="6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A0844-C266-46EC-A036-E1634F64C44A}" type="datetimeFigureOut">
              <a:rPr lang="en-US"/>
              <a:t>10/6/2015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088AA-226D-4237-A99F-5C4B97F43BA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3136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08BCD-7B2F-4BCE-87AF-5D67EFFE4D17}" type="datetimeFigureOut">
              <a:rPr lang="en-US"/>
              <a:t>10/6/2015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A1353-EEA5-436B-AB14-1D84B195E66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67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Identifies the Folger, ALA, NEH, Google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68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Memorable language / Great storyteller</a:t>
            </a:r>
          </a:p>
          <a:p>
            <a:r>
              <a:rPr lang="en-US" dirty="0" smtClean="0"/>
              <a:t>Meryl Streep as Kate in Shrew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31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Book</a:t>
            </a:r>
            <a:r>
              <a:rPr lang="en-US" baseline="0" dirty="0" smtClean="0"/>
              <a:t> production overseen by friends and fellow actors who knew the plays</a:t>
            </a:r>
          </a:p>
          <a:p>
            <a:r>
              <a:rPr lang="en-US" baseline="0" dirty="0" smtClean="0"/>
              <a:t>Chen </a:t>
            </a:r>
            <a:r>
              <a:rPr lang="en-US" baseline="0" dirty="0" err="1" smtClean="0"/>
              <a:t>Qiang</a:t>
            </a:r>
            <a:r>
              <a:rPr lang="en-US" baseline="0" dirty="0" smtClean="0"/>
              <a:t> as Ed 4 in Richard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29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panel has the text</a:t>
            </a:r>
            <a:r>
              <a:rPr lang="en-US" baseline="0" dirty="0" smtClean="0"/>
              <a:t> of the speech</a:t>
            </a:r>
          </a:p>
          <a:p>
            <a:r>
              <a:rPr lang="en-US" dirty="0" smtClean="0"/>
              <a:t>David Tennant RSC Hamlet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19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Placement of the “To be” speech on the page of the First Folio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26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Front</a:t>
            </a:r>
            <a:r>
              <a:rPr lang="en-US" baseline="0" dirty="0" smtClean="0"/>
              <a:t> page news in the 1920s-- £8600 for a Folio</a:t>
            </a:r>
          </a:p>
          <a:p>
            <a:r>
              <a:rPr lang="en-US" baseline="0" dirty="0" smtClean="0"/>
              <a:t>Laurence </a:t>
            </a:r>
            <a:r>
              <a:rPr lang="en-US" baseline="0" dirty="0" err="1" smtClean="0"/>
              <a:t>Fishburn</a:t>
            </a:r>
            <a:r>
              <a:rPr lang="en-US" baseline="0" dirty="0" smtClean="0"/>
              <a:t> as Othello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89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Emma Thompson as Beatrice in Much Ado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May 2016 – Kapi’olani Community College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" y="0"/>
            <a:ext cx="12191998" cy="6172200"/>
          </a:xfrm>
          <a:prstGeom prst="rect">
            <a:avLst/>
          </a:prstGeom>
          <a:solidFill>
            <a:schemeClr val="accent4">
              <a:lumMod val="75000"/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8" name="Round Single Corner Rectangle 7"/>
          <p:cNvSpPr/>
          <p:nvPr/>
        </p:nvSpPr>
        <p:spPr bwMode="ltGray">
          <a:xfrm rot="10800000" flipH="1" flipV="1">
            <a:off x="6928563" y="228598"/>
            <a:ext cx="5036366" cy="5715002"/>
          </a:xfrm>
          <a:prstGeom prst="round1Rect">
            <a:avLst>
              <a:gd name="adj" fmla="val 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9" name="Rectangle 8"/>
          <p:cNvSpPr/>
          <p:nvPr/>
        </p:nvSpPr>
        <p:spPr>
          <a:xfrm>
            <a:off x="0" y="4"/>
            <a:ext cx="6928560" cy="6172197"/>
          </a:xfrm>
          <a:prstGeom prst="rect">
            <a:avLst/>
          </a:prstGeom>
          <a:solidFill>
            <a:schemeClr val="accent4">
              <a:lumMod val="20000"/>
              <a:lumOff val="80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10" name="Rectangle 9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171" y="1703718"/>
            <a:ext cx="5792709" cy="3733800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86860" y="3429000"/>
            <a:ext cx="4573191" cy="1905000"/>
          </a:xfrm>
        </p:spPr>
        <p:txBody>
          <a:bodyPr anchor="b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9" name="Rectangle 8"/>
          <p:cNvSpPr/>
          <p:nvPr/>
        </p:nvSpPr>
        <p:spPr>
          <a:xfrm>
            <a:off x="2" y="0"/>
            <a:ext cx="1219212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0" name="Round Single Corner Rectangle 9"/>
          <p:cNvSpPr/>
          <p:nvPr/>
        </p:nvSpPr>
        <p:spPr bwMode="ltGray">
          <a:xfrm rot="10800000" flipH="1" flipV="1">
            <a:off x="4724044" y="234352"/>
            <a:ext cx="7239423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1" name="Rectangle 10"/>
          <p:cNvSpPr/>
          <p:nvPr/>
        </p:nvSpPr>
        <p:spPr>
          <a:xfrm>
            <a:off x="1" y="1"/>
            <a:ext cx="4724041" cy="61722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352" y="234351"/>
            <a:ext cx="3774846" cy="4642450"/>
          </a:xfrm>
        </p:spPr>
        <p:txBody>
          <a:bodyPr anchor="b">
            <a:normAutofit/>
          </a:bodyPr>
          <a:lstStyle>
            <a:lvl1pPr algn="l">
              <a:defRPr sz="4400" b="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2135" y="5029200"/>
            <a:ext cx="3783571" cy="9144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6427" y="465285"/>
            <a:ext cx="6788382" cy="524971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9" name="Rectangle 8"/>
          <p:cNvSpPr/>
          <p:nvPr/>
        </p:nvSpPr>
        <p:spPr>
          <a:xfrm>
            <a:off x="2" y="0"/>
            <a:ext cx="1219212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352" y="234351"/>
            <a:ext cx="3774846" cy="4642450"/>
          </a:xfrm>
        </p:spPr>
        <p:txBody>
          <a:bodyPr anchor="b">
            <a:normAutofit/>
          </a:bodyPr>
          <a:lstStyle>
            <a:lvl1pPr algn="l">
              <a:defRPr sz="4400" b="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2135" y="5029200"/>
            <a:ext cx="3783571" cy="9144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678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12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8" name="Rectangle 17"/>
          <p:cNvSpPr/>
          <p:nvPr/>
        </p:nvSpPr>
        <p:spPr>
          <a:xfrm>
            <a:off x="7467958" y="4"/>
            <a:ext cx="4724042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5205" y="234351"/>
            <a:ext cx="3774846" cy="46424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sz="44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pPr lvl="0">
              <a:lnSpc>
                <a:spcPct val="80000"/>
              </a:lnSpc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4987" y="5029200"/>
            <a:ext cx="3783571" cy="914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F4917-CE56-4645-8050-1555FA0B180B}" type="datetimeFigureOut">
              <a:rPr lang="en-US"/>
              <a:pPr/>
              <a:t>10/6/2015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24DA2-3CE4-45BB-9F6F-628A0CFBDBF9}" type="slidenum">
              <a:rPr/>
              <a:pPr/>
              <a:t>‹#›</a:t>
            </a:fld>
            <a:endParaRPr/>
          </a:p>
        </p:txBody>
      </p:sp>
      <p:sp>
        <p:nvSpPr>
          <p:cNvPr id="21" name="Round Single Corner Rectangle 20"/>
          <p:cNvSpPr/>
          <p:nvPr/>
        </p:nvSpPr>
        <p:spPr bwMode="ltGray">
          <a:xfrm rot="10800000" flipV="1">
            <a:off x="227072" y="234352"/>
            <a:ext cx="7240885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457318" y="465284"/>
            <a:ext cx="6781981" cy="5249717"/>
          </a:xfrm>
          <a:prstGeom prst="round1Rect">
            <a:avLst>
              <a:gd name="adj" fmla="val 4287"/>
            </a:avLst>
          </a:prstGeo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215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127" cy="6172200"/>
          </a:xfrm>
          <a:prstGeom prst="rect">
            <a:avLst/>
          </a:prstGeom>
          <a:solidFill>
            <a:srgbClr val="C0000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8" name="Rectangle 17"/>
          <p:cNvSpPr/>
          <p:nvPr/>
        </p:nvSpPr>
        <p:spPr>
          <a:xfrm>
            <a:off x="7467958" y="4"/>
            <a:ext cx="4724042" cy="6172197"/>
          </a:xfrm>
          <a:prstGeom prst="rect">
            <a:avLst/>
          </a:prstGeom>
          <a:solidFill>
            <a:srgbClr val="C00000">
              <a:alpha val="3215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5205" y="234351"/>
            <a:ext cx="3774846" cy="46424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sz="44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pPr lvl="0">
              <a:lnSpc>
                <a:spcPct val="80000"/>
              </a:lnSpc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4987" y="5029200"/>
            <a:ext cx="3783571" cy="914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F4917-CE56-4645-8050-1555FA0B180B}" type="datetimeFigureOut">
              <a:rPr lang="en-US"/>
              <a:pPr/>
              <a:t>10/6/2015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24DA2-3CE4-45BB-9F6F-628A0CFBDBF9}" type="slidenum">
              <a:rPr/>
              <a:pPr/>
              <a:t>‹#›</a:t>
            </a:fld>
            <a:endParaRPr/>
          </a:p>
        </p:txBody>
      </p:sp>
      <p:sp>
        <p:nvSpPr>
          <p:cNvPr id="21" name="Round Single Corner Rectangle 20"/>
          <p:cNvSpPr/>
          <p:nvPr/>
        </p:nvSpPr>
        <p:spPr bwMode="ltGray">
          <a:xfrm rot="10800000" flipV="1">
            <a:off x="227072" y="234352"/>
            <a:ext cx="7240885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81791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371600">
              <a:defRPr/>
            </a:lvl6pPr>
            <a:lvl7pPr marL="1600200">
              <a:defRPr/>
            </a:lvl7pPr>
            <a:lvl8pPr marL="1828800">
              <a:defRPr baseline="0"/>
            </a:lvl8pPr>
            <a:lvl9pPr marL="2057400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4150" y="582614"/>
            <a:ext cx="8185694" cy="55895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08503" y="582614"/>
            <a:ext cx="1951545" cy="55895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127" cy="6172200"/>
          </a:xfrm>
          <a:prstGeom prst="rect">
            <a:avLst/>
          </a:prstGeom>
          <a:solidFill>
            <a:schemeClr val="accent4">
              <a:lumMod val="75000"/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2" name="Rectangle 11"/>
          <p:cNvSpPr/>
          <p:nvPr/>
        </p:nvSpPr>
        <p:spPr>
          <a:xfrm>
            <a:off x="0" y="4"/>
            <a:ext cx="5181361" cy="6172197"/>
          </a:xfrm>
          <a:prstGeom prst="rect">
            <a:avLst/>
          </a:prstGeom>
          <a:solidFill>
            <a:srgbClr val="C00000">
              <a:alpha val="3215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13" name="Rectangle 12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172" y="914400"/>
            <a:ext cx="4192091" cy="3886200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7955" y="4953001"/>
            <a:ext cx="4202307" cy="990599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181362" y="228600"/>
            <a:ext cx="6783567" cy="5715000"/>
          </a:xfrm>
          <a:prstGeom prst="round1Rect">
            <a:avLst>
              <a:gd name="adj" fmla="val 5636"/>
            </a:avLst>
          </a:prstGeom>
          <a:solidFill>
            <a:schemeClr val="bg2"/>
          </a:solidFill>
        </p:spPr>
        <p:txBody>
          <a:bodyPr tIns="91440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8713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127" cy="6172200"/>
          </a:xfrm>
          <a:prstGeom prst="rect">
            <a:avLst/>
          </a:prstGeom>
          <a:solidFill>
            <a:schemeClr val="accent4">
              <a:lumMod val="75000"/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2" name="Rectangle 11"/>
          <p:cNvSpPr/>
          <p:nvPr/>
        </p:nvSpPr>
        <p:spPr>
          <a:xfrm>
            <a:off x="0" y="4"/>
            <a:ext cx="5181361" cy="6172197"/>
          </a:xfrm>
          <a:prstGeom prst="rect">
            <a:avLst/>
          </a:prstGeom>
          <a:solidFill>
            <a:srgbClr val="C00000">
              <a:alpha val="3215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13" name="Rectangle 12"/>
          <p:cNvSpPr/>
          <p:nvPr/>
        </p:nvSpPr>
        <p:spPr>
          <a:xfrm>
            <a:off x="0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172" y="914400"/>
            <a:ext cx="4192091" cy="3886200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7955" y="4953001"/>
            <a:ext cx="4202307" cy="990599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5181362" y="228601"/>
            <a:ext cx="6859786" cy="5714999"/>
          </a:xfrm>
          <a:solidFill>
            <a:srgbClr val="F5EECF"/>
          </a:solidFill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143000"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3130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876"/>
            <a:ext cx="12192127" cy="6477000"/>
          </a:xfrm>
          <a:prstGeom prst="rect">
            <a:avLst/>
          </a:prstGeom>
          <a:solidFill>
            <a:schemeClr val="bg2">
              <a:lumMod val="90000"/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9" name="Rectangle 8"/>
          <p:cNvSpPr/>
          <p:nvPr/>
        </p:nvSpPr>
        <p:spPr>
          <a:xfrm>
            <a:off x="7453085" y="0"/>
            <a:ext cx="4738915" cy="6477000"/>
          </a:xfrm>
          <a:prstGeom prst="rect">
            <a:avLst/>
          </a:prstGeom>
          <a:solidFill>
            <a:schemeClr val="accent4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10" name="Round Single Corner Rectangle 9"/>
          <p:cNvSpPr/>
          <p:nvPr/>
        </p:nvSpPr>
        <p:spPr bwMode="ltGray">
          <a:xfrm rot="10800000" flipV="1">
            <a:off x="220030" y="234352"/>
            <a:ext cx="7239295" cy="60140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1" name="Rectangle 10"/>
          <p:cNvSpPr/>
          <p:nvPr/>
        </p:nvSpPr>
        <p:spPr>
          <a:xfrm>
            <a:off x="0" y="6477000"/>
            <a:ext cx="12192127" cy="381000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150" y="685800"/>
            <a:ext cx="5640270" cy="4191000"/>
          </a:xfrm>
        </p:spPr>
        <p:txBody>
          <a:bodyPr anchor="b">
            <a:no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4150" y="5029200"/>
            <a:ext cx="5640269" cy="9144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4150" y="1981200"/>
            <a:ext cx="4649412" cy="4191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39" y="1981200"/>
            <a:ext cx="4649414" cy="4191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143000"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4150" y="1981200"/>
            <a:ext cx="4646362" cy="7620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4150" y="2819400"/>
            <a:ext cx="4646362" cy="3352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 baseline="0"/>
            </a:lvl8pPr>
            <a:lvl9pPr marL="2057400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1490" y="1981200"/>
            <a:ext cx="4646362" cy="7620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1490" y="2819400"/>
            <a:ext cx="4646362" cy="3352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143000">
              <a:defRPr sz="1600"/>
            </a:lvl5pPr>
            <a:lvl6pPr marL="1371600">
              <a:defRPr sz="1600"/>
            </a:lvl6pPr>
            <a:lvl7pPr marL="1600200">
              <a:defRPr sz="1600"/>
            </a:lvl7pPr>
            <a:lvl8pPr marL="1828800">
              <a:defRPr sz="1600"/>
            </a:lvl8pPr>
            <a:lvl9pPr marL="205740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477000"/>
            <a:ext cx="11963467" cy="381000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9" name="Rectangle 8"/>
          <p:cNvSpPr/>
          <p:nvPr/>
        </p:nvSpPr>
        <p:spPr>
          <a:xfrm>
            <a:off x="11963468" y="6477000"/>
            <a:ext cx="228533" cy="381000"/>
          </a:xfrm>
          <a:prstGeom prst="rect">
            <a:avLst/>
          </a:prstGeom>
          <a:solidFill>
            <a:schemeClr val="accent4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7" name="Rectangle 6"/>
          <p:cNvSpPr/>
          <p:nvPr/>
        </p:nvSpPr>
        <p:spPr>
          <a:xfrm>
            <a:off x="2" y="0"/>
            <a:ext cx="12192000" cy="6477000"/>
          </a:xfrm>
          <a:prstGeom prst="rect">
            <a:avLst/>
          </a:prstGeom>
          <a:solidFill>
            <a:schemeClr val="accent4">
              <a:lumMod val="75000"/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sz="1800"/>
          </a:p>
        </p:txBody>
      </p:sp>
      <p:sp>
        <p:nvSpPr>
          <p:cNvPr id="10" name="Round Single Corner Rectangle 9"/>
          <p:cNvSpPr/>
          <p:nvPr/>
        </p:nvSpPr>
        <p:spPr>
          <a:xfrm>
            <a:off x="0" y="228600"/>
            <a:ext cx="11964993" cy="6248400"/>
          </a:xfrm>
          <a:prstGeom prst="round1Rect">
            <a:avLst>
              <a:gd name="adj" fmla="val 45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4150" y="563562"/>
            <a:ext cx="9603701" cy="1189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4150" y="1981200"/>
            <a:ext cx="9603703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6134" y="6248400"/>
            <a:ext cx="1091743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E36636D-D922-432D-A958-524484B5923D}" type="datetimeFigureOut">
              <a:rPr lang="en-US"/>
              <a:pPr/>
              <a:t>10/6/2015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4150" y="6248400"/>
            <a:ext cx="7469543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35651" y="6248400"/>
            <a:ext cx="762201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2" r:id="rId3"/>
    <p:sldLayoutId id="2147483734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35" r:id="rId11"/>
    <p:sldLayoutId id="2147483733" r:id="rId12"/>
    <p:sldLayoutId id="2147483736" r:id="rId13"/>
    <p:sldLayoutId id="2147483730" r:id="rId14"/>
    <p:sldLayoutId id="2147483731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715000" y="788735"/>
            <a:ext cx="49530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 smtClean="0">
                <a:solidFill>
                  <a:srgbClr val="993300"/>
                </a:solidFill>
              </a:rPr>
              <a:t>WELCOME!</a:t>
            </a:r>
            <a:endParaRPr lang="en-US" sz="7200" b="1" dirty="0">
              <a:solidFill>
                <a:srgbClr val="993300"/>
              </a:solidFill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181362" y="228600"/>
            <a:ext cx="6783567" cy="5715000"/>
          </a:xfrm>
        </p:spPr>
      </p:sp>
      <p:sp>
        <p:nvSpPr>
          <p:cNvPr id="22" name="TextBox 21"/>
          <p:cNvSpPr txBox="1"/>
          <p:nvPr/>
        </p:nvSpPr>
        <p:spPr>
          <a:xfrm>
            <a:off x="5867400" y="1348871"/>
            <a:ext cx="49530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7200" b="1" dirty="0" smtClean="0">
                <a:solidFill>
                  <a:srgbClr val="993300"/>
                </a:solidFill>
              </a:rPr>
              <a:t>WELCOME!</a:t>
            </a:r>
            <a:endParaRPr lang="en-US" sz="7200" b="1" dirty="0">
              <a:solidFill>
                <a:srgbClr val="9933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19200"/>
            <a:ext cx="9027270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655" y="5181600"/>
            <a:ext cx="1942531" cy="457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392" y="5211982"/>
            <a:ext cx="2090057" cy="457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756" y="4876800"/>
            <a:ext cx="1193670" cy="79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3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1905000"/>
            <a:ext cx="6096000" cy="4419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6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THE FOLIO</a:t>
            </a:r>
          </a:p>
          <a:p>
            <a:r>
              <a:rPr lang="en-US" sz="6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ON DISPLAY</a:t>
            </a:r>
            <a:endParaRPr lang="en-US" sz="6800" dirty="0">
              <a:solidFill>
                <a:schemeClr val="accent4">
                  <a:lumMod val="5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638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371600"/>
            <a:ext cx="5715000" cy="3785652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800" dirty="0"/>
              <a:t>The displayed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First </a:t>
            </a:r>
            <a:r>
              <a:rPr lang="en-US" sz="4800" dirty="0"/>
              <a:t>Folio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will </a:t>
            </a:r>
            <a:r>
              <a:rPr lang="en-US" sz="4800" dirty="0"/>
              <a:t>be opened to the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“</a:t>
            </a:r>
            <a:r>
              <a:rPr lang="en-US" sz="4800" dirty="0"/>
              <a:t>to be or not to be” </a:t>
            </a:r>
            <a:r>
              <a:rPr lang="en-US" sz="4800" dirty="0" smtClean="0"/>
              <a:t>soliloquy</a:t>
            </a:r>
            <a:endParaRPr 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04800"/>
            <a:ext cx="3503433" cy="5486400"/>
          </a:xfrm>
          <a:prstGeom prst="rect">
            <a:avLst/>
          </a:prstGeom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61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39000" y="457200"/>
            <a:ext cx="4267200" cy="440120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  <a:t>Hamlet’s soliloquy </a:t>
            </a:r>
            <a:b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  <a:t>as it appears </a:t>
            </a:r>
            <a:b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  <a:t>in the </a:t>
            </a:r>
            <a:b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5600" dirty="0" smtClean="0">
                <a:solidFill>
                  <a:schemeClr val="accent1">
                    <a:lumMod val="50000"/>
                  </a:schemeClr>
                </a:solidFill>
              </a:rPr>
              <a:t>First Folio</a:t>
            </a:r>
            <a:endParaRPr lang="en-US" sz="5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5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276" y="0"/>
            <a:ext cx="94814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8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276" y="0"/>
            <a:ext cx="94814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5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060703" y="381000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5</a:t>
            </a:r>
            <a:endParaRPr lang="en-US" sz="4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29488" y="1143000"/>
            <a:ext cx="2286000" cy="8686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5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3826" y="282476"/>
            <a:ext cx="6753788" cy="1569660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800" b="1" dirty="0" smtClean="0">
                <a:solidFill>
                  <a:schemeClr val="bg2">
                    <a:lumMod val="25000"/>
                  </a:schemeClr>
                </a:solidFill>
              </a:rPr>
              <a:t>A MUCH-LOVED TREASURE</a:t>
            </a:r>
            <a:endParaRPr lang="en-US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431853" y="2053256"/>
            <a:ext cx="6786614" cy="3640782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HENRY AND EMILY FOLGER WERE FASCINATED </a:t>
            </a:r>
            <a:b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</a:b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BY SHAKESPEARE </a:t>
            </a:r>
            <a:b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</a:b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AND HIS PLAYS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620" y="1829433"/>
            <a:ext cx="5655180" cy="5028567"/>
          </a:xfrm>
          <a:prstGeom prst="rect">
            <a:avLst/>
          </a:prstGeom>
          <a:effectLst>
            <a:outerShdw blurRad="1524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0" y="3276600"/>
            <a:ext cx="2397928" cy="3314937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7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772400" y="97162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6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152529" y="806578"/>
            <a:ext cx="2286000" cy="8686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6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3826" y="282476"/>
            <a:ext cx="6753788" cy="1569660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800" b="1" dirty="0" smtClean="0">
                <a:solidFill>
                  <a:schemeClr val="bg2">
                    <a:lumMod val="25000"/>
                  </a:schemeClr>
                </a:solidFill>
              </a:rPr>
              <a:t>WHY WE TURN TO SHAKESPEARE</a:t>
            </a:r>
            <a:endParaRPr lang="en-US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381000" y="2349010"/>
            <a:ext cx="6786614" cy="67771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I HEARD IT IN SHAKESPEARE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124200"/>
            <a:ext cx="4546821" cy="2981976"/>
          </a:xfrm>
          <a:prstGeom prst="rect">
            <a:avLst/>
          </a:prstGeom>
          <a:effectLst>
            <a:outerShdw blurRad="1524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7897" y="2438400"/>
            <a:ext cx="4506438" cy="4419600"/>
          </a:xfrm>
          <a:prstGeom prst="rect">
            <a:avLst/>
          </a:prstGeom>
          <a:effectLst>
            <a:outerShdw blurRad="1524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168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88303" y="304800"/>
            <a:ext cx="3659423" cy="3276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THE PANEL BACKS</a:t>
            </a:r>
            <a:endParaRPr lang="en-US" sz="72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435">
            <a:off x="5467352" y="509496"/>
            <a:ext cx="5372100" cy="5782706"/>
          </a:xfrm>
          <a:prstGeom prst="rect">
            <a:avLst/>
          </a:prstGeom>
          <a:effectLst>
            <a:outerShdw blurRad="1524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012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88303" y="304800"/>
            <a:ext cx="3659423" cy="3276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THE PANEL BACKS</a:t>
            </a:r>
            <a:endParaRPr lang="en-US" sz="72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435">
            <a:off x="5467352" y="509496"/>
            <a:ext cx="5372100" cy="5782706"/>
          </a:xfrm>
          <a:prstGeom prst="rect">
            <a:avLst/>
          </a:prstGeom>
          <a:effectLst>
            <a:outerShdw blurRad="1524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5531">
            <a:off x="5098721" y="470778"/>
            <a:ext cx="5442802" cy="5860141"/>
          </a:xfrm>
          <a:prstGeom prst="rect">
            <a:avLst/>
          </a:prstGeom>
          <a:effectLst>
            <a:outerShdw blurRad="1524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487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228600" y="609600"/>
            <a:ext cx="3810000" cy="2057400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8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COMING SOON </a:t>
            </a:r>
            <a:r>
              <a:rPr lang="en-US" sz="6800" i="1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!</a:t>
            </a:r>
            <a:endParaRPr lang="en-US" sz="6800" i="1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590550" y="2971800"/>
            <a:ext cx="3086101" cy="290849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6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TO AN ISLAND NEAR YOU </a:t>
            </a:r>
            <a:r>
              <a:rPr lang="en-US" sz="5600" i="1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!</a:t>
            </a:r>
            <a:endParaRPr lang="en-US" sz="5600" i="1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 rot="783601">
            <a:off x="5469545" y="407963"/>
            <a:ext cx="3908885" cy="5791200"/>
          </a:xfrm>
          <a:prstGeom prst="rect">
            <a:avLst/>
          </a:prstGeom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3601" flipH="1">
            <a:off x="5758910" y="2023713"/>
            <a:ext cx="3037356" cy="35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5205" y="234351"/>
            <a:ext cx="3774846" cy="1665558"/>
          </a:xfrm>
        </p:spPr>
        <p:txBody>
          <a:bodyPr>
            <a:normAutofit/>
          </a:bodyPr>
          <a:lstStyle/>
          <a:p>
            <a:r>
              <a:rPr lang="en-US" sz="4800" dirty="0" smtClean="0">
                <a:effectLst>
                  <a:outerShdw blurRad="63500" dist="38100" dir="2700000" algn="tl" rotWithShape="0">
                    <a:prstClr val="black">
                      <a:alpha val="50000"/>
                    </a:prstClr>
                  </a:outerShdw>
                </a:effectLst>
              </a:rPr>
              <a:t>Why Shakespeare?</a:t>
            </a:r>
            <a:endParaRPr lang="en-US" sz="4800" dirty="0">
              <a:effectLst>
                <a:outerShdw blurRad="63500" dist="38100" dir="2700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37606" y="685800"/>
            <a:ext cx="6572794" cy="923330"/>
          </a:xfrm>
          <a:prstGeom prst="rect">
            <a:avLst/>
          </a:prstGeom>
          <a:noFill/>
          <a:effectLst>
            <a:outerShdw blurRad="101600" dist="38100" dir="2700000" algn="tl" rotWithShape="0">
              <a:prstClr val="black">
                <a:alpha val="48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00" dirty="0" smtClean="0">
                <a:solidFill>
                  <a:srgbClr val="FF0000"/>
                </a:solidFill>
              </a:rPr>
              <a:t>The most widely produced playwright in American theater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1981200"/>
            <a:ext cx="6440191" cy="507831"/>
          </a:xfrm>
          <a:prstGeom prst="rect">
            <a:avLst/>
          </a:prstGeom>
          <a:noFill/>
          <a:effectLst>
            <a:outerShdw blurRad="101600" dist="38100" dir="2700000" algn="tl" rotWithShape="0">
              <a:prstClr val="black">
                <a:alpha val="4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3000" dirty="0" smtClean="0">
                <a:solidFill>
                  <a:schemeClr val="bg2">
                    <a:lumMod val="25000"/>
                  </a:schemeClr>
                </a:solidFill>
              </a:rPr>
              <a:t>The most filmed playwright in history</a:t>
            </a:r>
            <a:endParaRPr lang="en-US" sz="3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7606" y="2861101"/>
            <a:ext cx="6572794" cy="1338828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48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00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US" sz="3000" dirty="0" smtClean="0">
                <a:solidFill>
                  <a:schemeClr val="accent1">
                    <a:lumMod val="75000"/>
                  </a:schemeClr>
                </a:solidFill>
              </a:rPr>
              <a:t>he </a:t>
            </a:r>
            <a:r>
              <a:rPr lang="en-US" sz="3000" dirty="0">
                <a:solidFill>
                  <a:schemeClr val="accent1">
                    <a:lumMod val="75000"/>
                  </a:schemeClr>
                </a:solidFill>
              </a:rPr>
              <a:t>most commonly taught author in </a:t>
            </a:r>
            <a:r>
              <a:rPr lang="en-US" sz="3000" dirty="0" smtClean="0">
                <a:solidFill>
                  <a:schemeClr val="accent1">
                    <a:lumMod val="75000"/>
                  </a:schemeClr>
                </a:solidFill>
              </a:rPr>
              <a:t>America–over 64 million students worldwide study the plays each year</a:t>
            </a:r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3000" y="4572000"/>
            <a:ext cx="6135391" cy="923330"/>
          </a:xfrm>
          <a:prstGeom prst="rect">
            <a:avLst/>
          </a:prstGeom>
          <a:noFill/>
          <a:effectLst>
            <a:outerShdw blurRad="101600" dist="38100" dir="2700000" algn="tl" rotWithShape="0">
              <a:prstClr val="black">
                <a:alpha val="4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3000" dirty="0" smtClean="0">
                <a:solidFill>
                  <a:srgbClr val="002060"/>
                </a:solidFill>
              </a:rPr>
              <a:t>The only writer required by name in the Common Core State Standards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16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19200"/>
            <a:ext cx="9027270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655" y="5181600"/>
            <a:ext cx="1942531" cy="457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392" y="5211982"/>
            <a:ext cx="2090057" cy="457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756" y="4876800"/>
            <a:ext cx="1193670" cy="7996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19">
            <a:off x="3124200" y="2590800"/>
            <a:ext cx="1295400" cy="12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47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181362" y="228600"/>
            <a:ext cx="6783567" cy="5715000"/>
          </a:xfrm>
        </p:spPr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655" y="5181600"/>
            <a:ext cx="194253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0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2810" y="304801"/>
            <a:ext cx="3774846" cy="3119108"/>
          </a:xfrm>
        </p:spPr>
        <p:txBody>
          <a:bodyPr>
            <a:noAutofit/>
          </a:bodyPr>
          <a:lstStyle/>
          <a:p>
            <a:r>
              <a:rPr lang="en-US" sz="7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‘F1’</a:t>
            </a:r>
            <a:br>
              <a:rPr lang="en-US" sz="7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sz="7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Road</a:t>
            </a:r>
            <a:br>
              <a:rPr lang="en-US" sz="7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sz="7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Trip</a:t>
            </a:r>
            <a:endParaRPr lang="en-US" sz="7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7606" y="838200"/>
            <a:ext cx="1524000" cy="10617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tabLst>
                <a:tab pos="228600" algn="l"/>
              </a:tabLst>
            </a:pPr>
            <a:r>
              <a:rPr lang="en-US" sz="8600" dirty="0" smtClean="0">
                <a:solidFill>
                  <a:srgbClr val="FF0000"/>
                </a:solidFill>
              </a:rPr>
              <a:t>18</a:t>
            </a:r>
            <a:endParaRPr lang="en-US" sz="8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7606" y="1699737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00" dirty="0" smtClean="0"/>
              <a:t>Folger Shakespeare Library copies</a:t>
            </a:r>
            <a:endParaRPr lang="en-US" sz="3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62600" y="2362200"/>
            <a:ext cx="1524000" cy="10617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>
              <a:tabLst>
                <a:tab pos="228600" algn="l"/>
              </a:tabLst>
            </a:pPr>
            <a:r>
              <a:rPr lang="en-US" sz="8600" dirty="0" smtClean="0">
                <a:solidFill>
                  <a:srgbClr val="FF0000"/>
                </a:solidFill>
              </a:rPr>
              <a:t>52</a:t>
            </a:r>
            <a:endParaRPr lang="en-US" sz="8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131103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3000" dirty="0" smtClean="0"/>
              <a:t>Exhibits from Hawaii to Washington to Maine to Puerto Rico</a:t>
            </a:r>
            <a:endParaRPr lang="en-US" sz="3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37606" y="4007383"/>
            <a:ext cx="2153194" cy="10617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tabLst>
                <a:tab pos="228600" algn="l"/>
              </a:tabLst>
            </a:pPr>
            <a:r>
              <a:rPr lang="en-US" sz="8600" dirty="0" smtClean="0">
                <a:solidFill>
                  <a:srgbClr val="FF0000"/>
                </a:solidFill>
              </a:rPr>
              <a:t>500</a:t>
            </a:r>
            <a:endParaRPr lang="en-US" sz="8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606" y="4868920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00" dirty="0" smtClean="0"/>
              <a:t>Square feet in the travelling exhibition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75342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346824" y="228600"/>
            <a:ext cx="6782039" cy="5638800"/>
          </a:xfrm>
          <a:prstGeom prst="rect">
            <a:avLst/>
          </a:prstGeom>
          <a:solidFill>
            <a:schemeClr val="bg2">
              <a:lumMod val="25000"/>
              <a:alpha val="38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907356" y="1110343"/>
            <a:ext cx="6056044" cy="3124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The Six</a:t>
            </a:r>
          </a:p>
          <a:p>
            <a:r>
              <a:rPr lang="en-US" sz="72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Accompanying Panels</a:t>
            </a:r>
            <a:endParaRPr lang="en-US" sz="72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691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1589" y="1087762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2978" y="2369882"/>
            <a:ext cx="3505201" cy="8686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1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 rot="16200000">
            <a:off x="2495299" y="2521049"/>
            <a:ext cx="4805414" cy="67771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THE INTRODUCTION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457199"/>
            <a:ext cx="3419475" cy="6240765"/>
          </a:xfrm>
          <a:prstGeom prst="rect">
            <a:avLst/>
          </a:prstGeom>
          <a:effectLst>
            <a:outerShdw blurRad="1270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65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1589" y="1087762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2978" y="2369882"/>
            <a:ext cx="3505201" cy="8686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1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4760093" y="609600"/>
            <a:ext cx="6786614" cy="67771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THE INTRODUCTION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477815"/>
            <a:ext cx="4561377" cy="4694385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427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212103" y="777871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975275" y="2362200"/>
            <a:ext cx="3788644" cy="3226271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SHAKESPEARE’S WORDS </a:t>
            </a:r>
            <a:b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</a:b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ARE YOUR WORDS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1662" y="579071"/>
            <a:ext cx="7309338" cy="1255728"/>
          </a:xfrm>
          <a:prstGeom prst="rect">
            <a:avLst/>
          </a:prstGeom>
          <a:noFill/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200" b="1" dirty="0" smtClean="0">
                <a:solidFill>
                  <a:schemeClr val="accent1">
                    <a:lumMod val="50000"/>
                  </a:schemeClr>
                </a:solidFill>
              </a:rPr>
              <a:t>INTRODUCING MR. </a:t>
            </a:r>
            <a:r>
              <a:rPr lang="en-US" sz="4200" b="1" dirty="0">
                <a:solidFill>
                  <a:schemeClr val="accent1">
                    <a:lumMod val="50000"/>
                  </a:schemeClr>
                </a:solidFill>
              </a:rPr>
              <a:t>W</a:t>
            </a:r>
            <a:r>
              <a:rPr lang="en-US" sz="4200" b="1" dirty="0" smtClean="0">
                <a:solidFill>
                  <a:schemeClr val="accent1">
                    <a:lumMod val="50000"/>
                  </a:schemeClr>
                </a:solidFill>
              </a:rPr>
              <a:t>ILLIAM SHAKESPEARE</a:t>
            </a:r>
            <a:endParaRPr lang="en-US" sz="4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81000" y="2088376"/>
            <a:ext cx="3505201" cy="8686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2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966" y="3550943"/>
            <a:ext cx="3875458" cy="3307057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2362200"/>
            <a:ext cx="2287953" cy="3631835"/>
          </a:xfrm>
          <a:prstGeom prst="rect">
            <a:avLst/>
          </a:prstGeom>
          <a:effectLst>
            <a:outerShdw blurRad="152400" dist="152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169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1589" y="1087762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3</a:t>
            </a:r>
            <a:endParaRPr lang="en-US" sz="4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43402" y="304800"/>
            <a:ext cx="7619999" cy="5867400"/>
          </a:xfrm>
          <a:prstGeom prst="rect">
            <a:avLst/>
          </a:prstGeom>
          <a:solidFill>
            <a:srgbClr val="F5EECF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648200" y="2598885"/>
            <a:ext cx="6898507" cy="67771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PRESERVES HALF THE CANON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48200" y="487740"/>
            <a:ext cx="6928987" cy="1569660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</a:rPr>
              <a:t>THE BOOK THAT GAVE US SHAKESPEARE</a:t>
            </a:r>
            <a:endParaRPr lang="en-US" sz="4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23676" y="2188555"/>
            <a:ext cx="3505201" cy="8686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3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4648199" y="3788822"/>
            <a:ext cx="6898507" cy="1545178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PROVIDES AN AUTHORITATIVE TEXT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8" y="3042479"/>
            <a:ext cx="2852165" cy="3739321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694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050195" y="485395"/>
            <a:ext cx="4283697" cy="5313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228600" algn="l"/>
              </a:tabLst>
            </a:pPr>
            <a:r>
              <a:rPr lang="en-US" sz="4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4</a:t>
            </a:r>
            <a:endParaRPr lang="en-US" sz="4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772400" y="1318737"/>
            <a:ext cx="1676400" cy="6575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101600" dist="38100" dir="2700000" sx="102000" sy="102000" algn="tl" rotWithShape="0">
                    <a:prstClr val="black">
                      <a:alpha val="40000"/>
                    </a:prstClr>
                  </a:outerShdw>
                </a:effectLst>
              </a:rPr>
              <a:t>Panel 4</a:t>
            </a:r>
            <a:endParaRPr 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101600" dist="38100" dir="2700000" sx="102000" sy="102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487740"/>
            <a:ext cx="6553199" cy="830997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800" b="1" dirty="0" smtClean="0">
                <a:solidFill>
                  <a:schemeClr val="bg2">
                    <a:lumMod val="25000"/>
                  </a:schemeClr>
                </a:solidFill>
              </a:rPr>
              <a:t>“TO BE OR NOT TO BE”</a:t>
            </a:r>
            <a:endParaRPr lang="en-US" sz="4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609600" y="1600200"/>
            <a:ext cx="6419556" cy="1523999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THE SPEECH THAT BEGINS WITH THIS QUESTION HAS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05600" y="2533650"/>
            <a:ext cx="5683618" cy="4365434"/>
          </a:xfrm>
          <a:prstGeom prst="rect">
            <a:avLst/>
          </a:prstGeom>
          <a:effectLst>
            <a:outerShdw blurRad="1143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Content Placeholder 3"/>
          <p:cNvSpPr txBox="1">
            <a:spLocks/>
          </p:cNvSpPr>
          <p:nvPr/>
        </p:nvSpPr>
        <p:spPr>
          <a:xfrm>
            <a:off x="914400" y="4049433"/>
            <a:ext cx="6067278" cy="674967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THOUSANDS OF ACTORS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533400" y="2865038"/>
            <a:ext cx="6419556" cy="632937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BEEN REIMAGINED AND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5" name="Content Placeholder 3"/>
          <p:cNvSpPr txBox="1">
            <a:spLocks/>
          </p:cNvSpPr>
          <p:nvPr/>
        </p:nvSpPr>
        <p:spPr>
          <a:xfrm>
            <a:off x="2895600" y="3478925"/>
            <a:ext cx="3886200" cy="685800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</a:rPr>
              <a:t>PERFORMED BY</a:t>
            </a:r>
            <a:endParaRPr lang="en-US" sz="44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41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co Living 16x9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coLiving_16x9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dir="5400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dir="540000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coLiving_16x9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dir="5400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dir="540000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EcoLiving_16x9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dir="5400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dir="540000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DEFF986-5B24-4FFE-8015-C92B2DCBC2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Natural living presentation (widescreen)</Template>
  <TotalTime>0</TotalTime>
  <Words>295</Words>
  <Application>Microsoft Office PowerPoint</Application>
  <PresentationFormat>Widescreen</PresentationFormat>
  <Paragraphs>74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 Light</vt:lpstr>
      <vt:lpstr>Cambria</vt:lpstr>
      <vt:lpstr>Eco Living 16x9</vt:lpstr>
      <vt:lpstr>PowerPoint Presentation</vt:lpstr>
      <vt:lpstr>Why Shakespeare?</vt:lpstr>
      <vt:lpstr>‘F1’ Road Trip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2015-09-20T18:46:09Z</dcterms:created>
  <dcterms:modified xsi:type="dcterms:W3CDTF">2015-10-06T21:52:51Z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TC028010969991</vt:lpwstr>
  </property>
</Properties>
</file>